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notesMasterIdLst>
    <p:notesMasterId r:id="rId4"/>
  </p:notesMasterIdLst>
  <p:sldIdLst>
    <p:sldId id="273" r:id="rId2"/>
    <p:sldId id="274" r:id="rId3"/>
  </p:sldIdLst>
  <p:sldSz cx="9144000" cy="6858000" type="screen4x3"/>
  <p:notesSz cx="7010400" cy="9236075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B45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Estilo medio 1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Estilo claro 2 - Acento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Estilo medio 2 - Énfasi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573" autoAdjust="0"/>
    <p:restoredTop sz="94660" autoAdjust="0"/>
  </p:normalViewPr>
  <p:slideViewPr>
    <p:cSldViewPr snapToObjects="1">
      <p:cViewPr>
        <p:scale>
          <a:sx n="100" d="100"/>
          <a:sy n="100" d="100"/>
        </p:scale>
        <p:origin x="-2172" y="-4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3407"/>
          </a:xfrm>
          <a:prstGeom prst="rect">
            <a:avLst/>
          </a:prstGeom>
        </p:spPr>
        <p:txBody>
          <a:bodyPr vert="horz" lIns="93165" tIns="46584" rIns="93165" bIns="46584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3407"/>
          </a:xfrm>
          <a:prstGeom prst="rect">
            <a:avLst/>
          </a:prstGeom>
        </p:spPr>
        <p:txBody>
          <a:bodyPr vert="horz" lIns="93165" tIns="46584" rIns="93165" bIns="46584" rtlCol="0"/>
          <a:lstStyle>
            <a:lvl1pPr algn="r">
              <a:defRPr sz="1200"/>
            </a:lvl1pPr>
          </a:lstStyle>
          <a:p>
            <a:fld id="{E035D640-83CC-4F6C-A8D6-5A4D0E0C3EA5}" type="datetimeFigureOut">
              <a:rPr lang="es-MX" smtClean="0"/>
              <a:t>19/08/2017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427163" y="1154113"/>
            <a:ext cx="4156075" cy="31162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5" tIns="46584" rIns="93165" bIns="46584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1040" y="4444861"/>
            <a:ext cx="5608320" cy="3636705"/>
          </a:xfrm>
          <a:prstGeom prst="rect">
            <a:avLst/>
          </a:prstGeom>
        </p:spPr>
        <p:txBody>
          <a:bodyPr vert="horz" lIns="93165" tIns="46584" rIns="93165" bIns="46584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772669"/>
            <a:ext cx="3037840" cy="463406"/>
          </a:xfrm>
          <a:prstGeom prst="rect">
            <a:avLst/>
          </a:prstGeom>
        </p:spPr>
        <p:txBody>
          <a:bodyPr vert="horz" lIns="93165" tIns="46584" rIns="93165" bIns="46584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70938" y="8772669"/>
            <a:ext cx="3037840" cy="463406"/>
          </a:xfrm>
          <a:prstGeom prst="rect">
            <a:avLst/>
          </a:prstGeom>
        </p:spPr>
        <p:txBody>
          <a:bodyPr vert="horz" lIns="93165" tIns="46584" rIns="93165" bIns="46584" rtlCol="0" anchor="b"/>
          <a:lstStyle>
            <a:lvl1pPr algn="r">
              <a:defRPr sz="1200"/>
            </a:lvl1pPr>
          </a:lstStyle>
          <a:p>
            <a:fld id="{C377D51E-004F-42E8-9300-6ADDF8395AD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872806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FC3E7-D658-49FC-B712-B74B7ED7405C}" type="datetime1">
              <a:rPr lang="es-MX" smtClean="0"/>
              <a:t>19/08/2017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7856D-EEE7-4303-9BDB-707B33F7C14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245109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47F42-F5A5-4AB7-A42C-FD90A820C080}" type="datetime1">
              <a:rPr lang="es-MX" smtClean="0"/>
              <a:t>19/08/2017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7856D-EEE7-4303-9BDB-707B33F7C14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054219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82586-7E8C-45A0-A3BF-518B809A8240}" type="datetime1">
              <a:rPr lang="es-MX" smtClean="0"/>
              <a:t>19/08/2017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7856D-EEE7-4303-9BDB-707B33F7C14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494102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7A9D5-B6F3-4BED-BBA5-FA41A378C1BE}" type="datetime1">
              <a:rPr lang="es-MX" smtClean="0"/>
              <a:t>19/08/2017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7856D-EEE7-4303-9BDB-707B33F7C14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068402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F72C0-146F-4660-9256-53AA4E2369CE}" type="datetime1">
              <a:rPr lang="es-MX" smtClean="0"/>
              <a:t>19/08/2017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7856D-EEE7-4303-9BDB-707B33F7C14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568354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0F609-FC44-4AC4-B93C-10F8BC7AE632}" type="datetime1">
              <a:rPr lang="es-MX" smtClean="0"/>
              <a:t>19/08/2017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7856D-EEE7-4303-9BDB-707B33F7C14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57989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3FE93-FB17-4F30-A40E-A56A0872725C}" type="datetime1">
              <a:rPr lang="es-MX" smtClean="0"/>
              <a:t>19/08/2017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7856D-EEE7-4303-9BDB-707B33F7C14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348444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DD995-C472-4B20-B0AC-FC9EFF1B199B}" type="datetime1">
              <a:rPr lang="es-MX" smtClean="0"/>
              <a:t>19/08/2017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7856D-EEE7-4303-9BDB-707B33F7C14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446300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83FE8-EC5A-45C7-9CFE-62E35A6DC17D}" type="datetime1">
              <a:rPr lang="es-MX" smtClean="0"/>
              <a:t>19/08/2017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7856D-EEE7-4303-9BDB-707B33F7C14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216117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76758-0D18-4F8E-89F0-BAAF1ECF6EBE}" type="datetime1">
              <a:rPr lang="es-MX" smtClean="0"/>
              <a:t>19/08/2017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7856D-EEE7-4303-9BDB-707B33F7C14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348259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7F6EB-2434-40DF-8D6C-630E04C507AE}" type="datetime1">
              <a:rPr lang="es-MX" smtClean="0"/>
              <a:t>19/08/2017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7856D-EEE7-4303-9BDB-707B33F7C14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43070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65923"/>
            <a:ext cx="9144000" cy="592077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73318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A4814A-BBBF-49C1-9371-3E259C8B419A}" type="datetime1">
              <a:rPr lang="es-MX" smtClean="0"/>
              <a:t>19/08/2017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1"/>
                </a:solidFill>
              </a:defRPr>
            </a:lvl1pPr>
          </a:lstStyle>
          <a:p>
            <a:fld id="{A9F7856D-EEE7-4303-9BDB-707B33F7C141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45117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7856D-EEE7-4303-9BDB-707B33F7C141}" type="slidenum">
              <a:rPr lang="es-MX" smtClean="0"/>
              <a:t>1</a:t>
            </a:fld>
            <a:endParaRPr lang="es-MX"/>
          </a:p>
        </p:txBody>
      </p:sp>
      <p:sp>
        <p:nvSpPr>
          <p:cNvPr id="3" name="2 Rectángulo"/>
          <p:cNvSpPr/>
          <p:nvPr/>
        </p:nvSpPr>
        <p:spPr>
          <a:xfrm>
            <a:off x="317805" y="4437112"/>
            <a:ext cx="8569943" cy="1046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1200" dirty="0" smtClean="0"/>
              <a:t>*Importe bruto que  </a:t>
            </a:r>
            <a:r>
              <a:rPr lang="es-MX" sz="1200" dirty="0"/>
              <a:t>no considera variación por inflación. Tipo de cambio </a:t>
            </a:r>
            <a:r>
              <a:rPr lang="es-MX" sz="1200" dirty="0" smtClean="0"/>
              <a:t>pagado </a:t>
            </a:r>
            <a:r>
              <a:rPr lang="es-MX" sz="1200" dirty="0"/>
              <a:t>a la fecha y </a:t>
            </a:r>
            <a:r>
              <a:rPr lang="es-MX" sz="1200" dirty="0" smtClean="0"/>
              <a:t> pronóstico de </a:t>
            </a:r>
            <a:r>
              <a:rPr lang="es-MX" sz="1200" dirty="0"/>
              <a:t>tipo de cambio </a:t>
            </a:r>
            <a:r>
              <a:rPr lang="es-MX" sz="1200" dirty="0" smtClean="0"/>
              <a:t>con </a:t>
            </a:r>
            <a:r>
              <a:rPr lang="es-MX" sz="1200" dirty="0"/>
              <a:t>tendencia lineal usando el método de mínimos cuadrados de los últimos 10 años.</a:t>
            </a:r>
          </a:p>
          <a:p>
            <a:pPr algn="just"/>
            <a:endParaRPr lang="es-MX" sz="1200" dirty="0"/>
          </a:p>
          <a:p>
            <a:pPr algn="just"/>
            <a:r>
              <a:rPr lang="es-MX" sz="1200" dirty="0" smtClean="0"/>
              <a:t>** En 2027 se consideran únicamente 3 meses contractuales, en virtud que los pagos </a:t>
            </a:r>
            <a:r>
              <a:rPr lang="es-MX" sz="1200" dirty="0"/>
              <a:t>se iniciaron </a:t>
            </a:r>
            <a:r>
              <a:rPr lang="es-MX" sz="1200" dirty="0" smtClean="0"/>
              <a:t>en  mayo de 2012</a:t>
            </a:r>
          </a:p>
          <a:p>
            <a:endParaRPr lang="es-MX" sz="1400" dirty="0"/>
          </a:p>
        </p:txBody>
      </p:sp>
      <p:sp>
        <p:nvSpPr>
          <p:cNvPr id="5" name="4 Rectángulo"/>
          <p:cNvSpPr/>
          <p:nvPr/>
        </p:nvSpPr>
        <p:spPr>
          <a:xfrm>
            <a:off x="362289" y="620688"/>
            <a:ext cx="741682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2400" b="1" dirty="0" smtClean="0"/>
              <a:t>PPS L-12 </a:t>
            </a:r>
            <a:r>
              <a:rPr lang="es-MX" sz="2400" b="1" dirty="0"/>
              <a:t>CON VARIACION </a:t>
            </a:r>
            <a:r>
              <a:rPr lang="es-MX" sz="2400" b="1" dirty="0" smtClean="0"/>
              <a:t>CAMBIARIA</a:t>
            </a:r>
            <a:endParaRPr lang="es-MX" sz="2400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806" y="1439813"/>
            <a:ext cx="8569943" cy="9090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806" y="2420888"/>
            <a:ext cx="8569943" cy="9090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436" y="3429000"/>
            <a:ext cx="7594087" cy="9300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5 CuadroTexto"/>
          <p:cNvSpPr txBox="1"/>
          <p:nvPr/>
        </p:nvSpPr>
        <p:spPr>
          <a:xfrm>
            <a:off x="3982194" y="1124744"/>
            <a:ext cx="28940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dirty="0" smtClean="0"/>
              <a:t>Cifras en pesos</a:t>
            </a:r>
            <a:endParaRPr lang="es-MX" sz="1200" dirty="0"/>
          </a:p>
        </p:txBody>
      </p:sp>
    </p:spTree>
    <p:extLst>
      <p:ext uri="{BB962C8B-B14F-4D97-AF65-F5344CB8AC3E}">
        <p14:creationId xmlns:p14="http://schemas.microsoft.com/office/powerpoint/2010/main" val="30089140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7856D-EEE7-4303-9BDB-707B33F7C141}" type="slidenum">
              <a:rPr lang="es-MX" smtClean="0"/>
              <a:t>2</a:t>
            </a:fld>
            <a:endParaRPr lang="es-MX"/>
          </a:p>
        </p:txBody>
      </p:sp>
      <p:sp>
        <p:nvSpPr>
          <p:cNvPr id="5" name="4 CuadroTexto"/>
          <p:cNvSpPr txBox="1"/>
          <p:nvPr/>
        </p:nvSpPr>
        <p:spPr>
          <a:xfrm>
            <a:off x="179512" y="5661248"/>
            <a:ext cx="81369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 smtClean="0"/>
              <a:t>Estimación de tendencia lineal usando el método de mínimos cuadrados de los últimos 10 años.</a:t>
            </a:r>
            <a:endParaRPr lang="es-MX" sz="1400" dirty="0"/>
          </a:p>
        </p:txBody>
      </p:sp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236" y="836711"/>
            <a:ext cx="8277773" cy="48866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199" y="2780927"/>
            <a:ext cx="2016225" cy="20416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5593665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85</Words>
  <Application>Microsoft Office PowerPoint</Application>
  <PresentationFormat>Presentación en pantalla (4:3)</PresentationFormat>
  <Paragraphs>8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2015-08-08T00:19:33Z</dcterms:created>
  <dcterms:modified xsi:type="dcterms:W3CDTF">2017-08-19T17:11:46Z</dcterms:modified>
</cp:coreProperties>
</file>