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7010400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73" autoAdjust="0"/>
    <p:restoredTop sz="94660" autoAdjust="0"/>
  </p:normalViewPr>
  <p:slideViewPr>
    <p:cSldViewPr snapToObjects="1">
      <p:cViewPr>
        <p:scale>
          <a:sx n="100" d="100"/>
          <a:sy n="100" d="100"/>
        </p:scale>
        <p:origin x="-2172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E035D640-83CC-4F6C-A8D6-5A4D0E0C3EA5}" type="datetimeFigureOut">
              <a:rPr lang="es-MX" smtClean="0"/>
              <a:t>19/08/2017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3165" tIns="46584" rIns="93165" bIns="4658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C377D51E-004F-42E8-9300-6ADDF8395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28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C3E7-D658-49FC-B712-B74B7ED7405C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51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7F42-F5A5-4AB7-A42C-FD90A820C080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542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2586-7E8C-45A0-A3BF-518B809A8240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41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A9D5-B6F3-4BED-BBA5-FA41A378C1BE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84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72C0-146F-4660-9256-53AA4E2369CE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8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F609-FC44-4AC4-B93C-10F8BC7AE632}" type="datetime1">
              <a:rPr lang="es-MX" smtClean="0"/>
              <a:t>19/08/2017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9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FE93-FB17-4F30-A40E-A56A0872725C}" type="datetime1">
              <a:rPr lang="es-MX" smtClean="0"/>
              <a:t>19/08/2017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484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D995-C472-4B20-B0AC-FC9EFF1B199B}" type="datetime1">
              <a:rPr lang="es-MX" smtClean="0"/>
              <a:t>19/08/2017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63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3FE8-EC5A-45C7-9CFE-62E35A6DC17D}" type="datetime1">
              <a:rPr lang="es-MX" smtClean="0"/>
              <a:t>19/08/2017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61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76758-0D18-4F8E-89F0-BAAF1ECF6EBE}" type="datetime1">
              <a:rPr lang="es-MX" smtClean="0"/>
              <a:t>19/08/2017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82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F6EB-2434-40DF-8D6C-630E04C507AE}" type="datetime1">
              <a:rPr lang="es-MX" smtClean="0"/>
              <a:t>19/08/2017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07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5923"/>
            <a:ext cx="9144000" cy="59207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31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4814A-BBBF-49C1-9371-3E259C8B419A}" type="datetime1">
              <a:rPr lang="es-MX" smtClean="0"/>
              <a:t>19/08/2017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A9F7856D-EEE7-4303-9BDB-707B33F7C14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11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1</a:t>
            </a:fld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317805" y="4437112"/>
            <a:ext cx="856994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/>
              <a:t>*Importe bruto que  </a:t>
            </a:r>
            <a:r>
              <a:rPr lang="es-MX" sz="1200" dirty="0"/>
              <a:t>no considera variación por inflación. Tipo de cambio </a:t>
            </a:r>
            <a:r>
              <a:rPr lang="es-MX" sz="1200" dirty="0" smtClean="0"/>
              <a:t>pagado </a:t>
            </a:r>
            <a:r>
              <a:rPr lang="es-MX" sz="1200" dirty="0"/>
              <a:t>a la fecha y </a:t>
            </a:r>
            <a:r>
              <a:rPr lang="es-MX" sz="1200" dirty="0" smtClean="0"/>
              <a:t> pronóstico de </a:t>
            </a:r>
            <a:r>
              <a:rPr lang="es-MX" sz="1200" dirty="0"/>
              <a:t>tipo de cambio </a:t>
            </a:r>
            <a:r>
              <a:rPr lang="es-MX" sz="1200" dirty="0" smtClean="0"/>
              <a:t>con </a:t>
            </a:r>
            <a:r>
              <a:rPr lang="es-MX" sz="1200" dirty="0"/>
              <a:t>tendencia lineal usando el método de mínimos cuadrados de los últimos 10 años.</a:t>
            </a:r>
          </a:p>
          <a:p>
            <a:pPr algn="just"/>
            <a:endParaRPr lang="es-MX" sz="1200" dirty="0"/>
          </a:p>
          <a:p>
            <a:pPr algn="just"/>
            <a:r>
              <a:rPr lang="es-MX" sz="1200" dirty="0" smtClean="0"/>
              <a:t>** En 2027 se consideran únicamente 3 meses contractuales, en virtud que los pagos </a:t>
            </a:r>
            <a:r>
              <a:rPr lang="es-MX" sz="1200" dirty="0"/>
              <a:t>se iniciaron </a:t>
            </a:r>
            <a:r>
              <a:rPr lang="es-MX" sz="1200" dirty="0" smtClean="0"/>
              <a:t>en  mayo de 2012</a:t>
            </a:r>
          </a:p>
          <a:p>
            <a:endParaRPr lang="es-MX" sz="1400" dirty="0"/>
          </a:p>
        </p:txBody>
      </p:sp>
      <p:sp>
        <p:nvSpPr>
          <p:cNvPr id="5" name="4 Rectángulo"/>
          <p:cNvSpPr/>
          <p:nvPr/>
        </p:nvSpPr>
        <p:spPr>
          <a:xfrm>
            <a:off x="362289" y="620688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/>
              <a:t>PPS L-12 </a:t>
            </a:r>
            <a:r>
              <a:rPr lang="es-MX" sz="2400" b="1" dirty="0"/>
              <a:t>CON VARIACION </a:t>
            </a:r>
            <a:r>
              <a:rPr lang="es-MX" sz="2400" b="1" dirty="0" smtClean="0"/>
              <a:t>CAMBIARIA</a:t>
            </a:r>
            <a:endParaRPr lang="es-MX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06" y="1439813"/>
            <a:ext cx="8569943" cy="90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06" y="2420888"/>
            <a:ext cx="8569943" cy="90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36" y="3429000"/>
            <a:ext cx="7594087" cy="93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982194" y="1124744"/>
            <a:ext cx="2894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Cifras en pesos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00891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856D-EEE7-4303-9BDB-707B33F7C141}" type="slidenum">
              <a:rPr lang="es-MX" smtClean="0"/>
              <a:t>2</a:t>
            </a:fld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79512" y="566124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Estimación de tendencia lineal usando el método de mínimos cuadrados de los últimos 10 años.</a:t>
            </a:r>
            <a:endParaRPr lang="es-MX" sz="14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36" y="836711"/>
            <a:ext cx="8277773" cy="488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780927"/>
            <a:ext cx="2016225" cy="204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936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2015-08-08T00:19:33Z</dcterms:created>
  <dcterms:modified xsi:type="dcterms:W3CDTF">2017-08-19T17:11:46Z</dcterms:modified>
</cp:coreProperties>
</file>